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306" r:id="rId4"/>
    <p:sldId id="260" r:id="rId5"/>
    <p:sldId id="269" r:id="rId6"/>
    <p:sldId id="307" r:id="rId7"/>
    <p:sldId id="315" r:id="rId8"/>
    <p:sldId id="275" r:id="rId9"/>
    <p:sldId id="310" r:id="rId10"/>
    <p:sldId id="311" r:id="rId11"/>
    <p:sldId id="318" r:id="rId12"/>
    <p:sldId id="312" r:id="rId13"/>
    <p:sldId id="316" r:id="rId14"/>
    <p:sldId id="308" r:id="rId15"/>
    <p:sldId id="314" r:id="rId16"/>
    <p:sldId id="317" r:id="rId17"/>
    <p:sldId id="313" r:id="rId18"/>
    <p:sldId id="319" r:id="rId19"/>
    <p:sldId id="285" r:id="rId20"/>
  </p:sldIdLst>
  <p:sldSz cx="9144000" cy="5143500" type="screen16x9"/>
  <p:notesSz cx="6858000" cy="9144000"/>
  <p:embeddedFontLst>
    <p:embeddedFont>
      <p:font typeface="Albert Sans" panose="020B0604020202020204" charset="0"/>
      <p:regular r:id="rId23"/>
      <p:bold r:id="rId24"/>
      <p:italic r:id="rId25"/>
      <p:boldItalic r:id="rId26"/>
    </p:embeddedFont>
    <p:embeddedFont>
      <p:font typeface="Albert Sans Medium" panose="020B0604020202020204" charset="0"/>
      <p:regular r:id="rId27"/>
      <p:bold r:id="rId28"/>
      <p:italic r:id="rId29"/>
      <p:boldItalic r:id="rId30"/>
    </p:embeddedFont>
    <p:embeddedFont>
      <p:font typeface="Albert Sans SemiBold" panose="020B0604020202020204" charset="0"/>
      <p:regular r:id="rId31"/>
      <p:bold r:id="rId32"/>
      <p:italic r:id="rId33"/>
      <p:boldItalic r:id="rId34"/>
    </p:embeddedFont>
    <p:embeddedFont>
      <p:font typeface="Bebas Neue" panose="020B0606020202050201" pitchFamily="34" charset="0"/>
      <p:regular r:id="rId35"/>
    </p:embeddedFont>
    <p:embeddedFont>
      <p:font typeface="Nunito Light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E93"/>
    <a:srgbClr val="0F2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EAAF7-CE3A-49FB-821D-E5CA7C8D27A6}">
  <a:tblStyle styleId="{99CEAAF7-CE3A-49FB-821D-E5CA7C8D27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F97924-3343-4C95-93FF-1920E32E4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103" autoAdjust="0"/>
  </p:normalViewPr>
  <p:slideViewPr>
    <p:cSldViewPr snapToGrid="0">
      <p:cViewPr varScale="1">
        <p:scale>
          <a:sx n="107" d="100"/>
          <a:sy n="107" d="100"/>
        </p:scale>
        <p:origin x="76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9A6F9E-0C0E-6733-BFB4-63ADCC1662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FA4DF-E53C-AC03-F5CD-8EF15E6999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4F046-ADFD-4C7B-BD86-0627F7DAF27D}" type="datetimeFigureOut">
              <a:rPr lang="en-GB" smtClean="0"/>
              <a:t>16/05/2024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013B0-2AF1-7BCF-0538-9F6C45CAD2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66D5E-019A-EE47-68FA-7B5E93090C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BC89-5B9E-4B27-9142-1E457D503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158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9862fc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9862fc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2D1A001C-2897-D4AC-E51C-92789F3D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459e70b79_0_313:notes">
            <a:extLst>
              <a:ext uri="{FF2B5EF4-FFF2-40B4-BE49-F238E27FC236}">
                <a16:creationId xmlns:a16="http://schemas.microsoft.com/office/drawing/2014/main" id="{CF287AD4-84E9-EAB7-5E82-EBF88495F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459e70b79_0_313:notes">
            <a:extLst>
              <a:ext uri="{FF2B5EF4-FFF2-40B4-BE49-F238E27FC236}">
                <a16:creationId xmlns:a16="http://schemas.microsoft.com/office/drawing/2014/main" id="{BF2FA242-7F2B-5D58-095D-8748FB51E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1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2D1A001C-2897-D4AC-E51C-92789F3D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459e70b79_0_313:notes">
            <a:extLst>
              <a:ext uri="{FF2B5EF4-FFF2-40B4-BE49-F238E27FC236}">
                <a16:creationId xmlns:a16="http://schemas.microsoft.com/office/drawing/2014/main" id="{CF287AD4-84E9-EAB7-5E82-EBF88495F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459e70b79_0_313:notes">
            <a:extLst>
              <a:ext uri="{FF2B5EF4-FFF2-40B4-BE49-F238E27FC236}">
                <a16:creationId xmlns:a16="http://schemas.microsoft.com/office/drawing/2014/main" id="{BF2FA242-7F2B-5D58-095D-8748FB51E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22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2D1A001C-2897-D4AC-E51C-92789F3D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459e70b79_0_313:notes">
            <a:extLst>
              <a:ext uri="{FF2B5EF4-FFF2-40B4-BE49-F238E27FC236}">
                <a16:creationId xmlns:a16="http://schemas.microsoft.com/office/drawing/2014/main" id="{CF287AD4-84E9-EAB7-5E82-EBF88495F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459e70b79_0_313:notes">
            <a:extLst>
              <a:ext uri="{FF2B5EF4-FFF2-40B4-BE49-F238E27FC236}">
                <a16:creationId xmlns:a16="http://schemas.microsoft.com/office/drawing/2014/main" id="{BF2FA242-7F2B-5D58-095D-8748FB51E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397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2D1A001C-2897-D4AC-E51C-92789F3D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459e70b79_0_313:notes">
            <a:extLst>
              <a:ext uri="{FF2B5EF4-FFF2-40B4-BE49-F238E27FC236}">
                <a16:creationId xmlns:a16="http://schemas.microsoft.com/office/drawing/2014/main" id="{CF287AD4-84E9-EAB7-5E82-EBF88495F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459e70b79_0_313:notes">
            <a:extLst>
              <a:ext uri="{FF2B5EF4-FFF2-40B4-BE49-F238E27FC236}">
                <a16:creationId xmlns:a16="http://schemas.microsoft.com/office/drawing/2014/main" id="{BF2FA242-7F2B-5D58-095D-8748FB51E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726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367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78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35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2D1A001C-2897-D4AC-E51C-92789F3D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459e70b79_0_313:notes">
            <a:extLst>
              <a:ext uri="{FF2B5EF4-FFF2-40B4-BE49-F238E27FC236}">
                <a16:creationId xmlns:a16="http://schemas.microsoft.com/office/drawing/2014/main" id="{CF287AD4-84E9-EAB7-5E82-EBF88495F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459e70b79_0_313:notes">
            <a:extLst>
              <a:ext uri="{FF2B5EF4-FFF2-40B4-BE49-F238E27FC236}">
                <a16:creationId xmlns:a16="http://schemas.microsoft.com/office/drawing/2014/main" id="{BF2FA242-7F2B-5D58-095D-8748FB51E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595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2D1A001C-2897-D4AC-E51C-92789F3D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459e70b79_0_313:notes">
            <a:extLst>
              <a:ext uri="{FF2B5EF4-FFF2-40B4-BE49-F238E27FC236}">
                <a16:creationId xmlns:a16="http://schemas.microsoft.com/office/drawing/2014/main" id="{CF287AD4-84E9-EAB7-5E82-EBF88495F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459e70b79_0_313:notes">
            <a:extLst>
              <a:ext uri="{FF2B5EF4-FFF2-40B4-BE49-F238E27FC236}">
                <a16:creationId xmlns:a16="http://schemas.microsoft.com/office/drawing/2014/main" id="{BF2FA242-7F2B-5D58-095D-8748FB51E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944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5459e70b7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5459e70b7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cbd03e63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cbd03e63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2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project, named "Data Maturity," aims to help companies assess their data management capabilities through a structured questionnaire covering areas such as data journey, empowerment, data culture, data activation, and data governance. Participants submit their responses via Google Forms, which are then processed through a Google Cloud pipeline and showcased in Dashboard to visualize the results. the primary obstacle here is the efficient cleaning and real-time processing of questionnaire data. This ensures that actionable insights are immediately available upon submission.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8d152111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18d152111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36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8d152111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18d152111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34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459e70b79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459e70b79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2D1A001C-2897-D4AC-E51C-92789F3D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459e70b79_0_313:notes">
            <a:extLst>
              <a:ext uri="{FF2B5EF4-FFF2-40B4-BE49-F238E27FC236}">
                <a16:creationId xmlns:a16="http://schemas.microsoft.com/office/drawing/2014/main" id="{CF287AD4-84E9-EAB7-5E82-EBF88495F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459e70b79_0_313:notes">
            <a:extLst>
              <a:ext uri="{FF2B5EF4-FFF2-40B4-BE49-F238E27FC236}">
                <a16:creationId xmlns:a16="http://schemas.microsoft.com/office/drawing/2014/main" id="{BF2FA242-7F2B-5D58-095D-8748FB51E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69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64950" y="737225"/>
            <a:ext cx="4814100" cy="294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 b="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88500" y="3653275"/>
            <a:ext cx="4167000" cy="35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69250" y="362050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7750700" y="4970800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/>
          <p:nvPr/>
        </p:nvSpPr>
        <p:spPr>
          <a:xfrm rot="-2254707">
            <a:off x="-4148942" y="-1447448"/>
            <a:ext cx="7224432" cy="263702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 rot="-5400000">
            <a:off x="1425296" y="222178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 rot="-2254707">
            <a:off x="6325708" y="3760577"/>
            <a:ext cx="7224432" cy="263702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 rot="-5400000">
            <a:off x="7659671" y="4726428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90600"/>
            <a:ext cx="1029000" cy="952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959850" y="4668300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8098347" y="496447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 flipH="1">
            <a:off x="5641848" y="539496"/>
            <a:ext cx="2788800" cy="4059900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704600"/>
            <a:ext cx="42084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 hasCustomPrompt="1"/>
          </p:nvPr>
        </p:nvSpPr>
        <p:spPr>
          <a:xfrm>
            <a:off x="813050" y="1559125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715100" y="21539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3" hasCustomPrompt="1"/>
          </p:nvPr>
        </p:nvSpPr>
        <p:spPr>
          <a:xfrm>
            <a:off x="3352238" y="1559125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3254288" y="2152525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5" hasCustomPrompt="1"/>
          </p:nvPr>
        </p:nvSpPr>
        <p:spPr>
          <a:xfrm>
            <a:off x="804988" y="309020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7191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7" hasCustomPrompt="1"/>
          </p:nvPr>
        </p:nvSpPr>
        <p:spPr>
          <a:xfrm>
            <a:off x="3347638" y="309020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32583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9"/>
          </p:nvPr>
        </p:nvSpPr>
        <p:spPr>
          <a:xfrm>
            <a:off x="1410350" y="1559125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3"/>
          </p:nvPr>
        </p:nvSpPr>
        <p:spPr>
          <a:xfrm>
            <a:off x="3950738" y="1559125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4"/>
          </p:nvPr>
        </p:nvSpPr>
        <p:spPr>
          <a:xfrm>
            <a:off x="1405738" y="3090200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5"/>
          </p:nvPr>
        </p:nvSpPr>
        <p:spPr>
          <a:xfrm>
            <a:off x="3944938" y="3090200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6" hasCustomPrompt="1"/>
          </p:nvPr>
        </p:nvSpPr>
        <p:spPr>
          <a:xfrm>
            <a:off x="5891438" y="1559125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7"/>
          </p:nvPr>
        </p:nvSpPr>
        <p:spPr>
          <a:xfrm>
            <a:off x="5799900" y="2152525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8" hasCustomPrompt="1"/>
          </p:nvPr>
        </p:nvSpPr>
        <p:spPr>
          <a:xfrm>
            <a:off x="5886838" y="309020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9"/>
          </p:nvPr>
        </p:nvSpPr>
        <p:spPr>
          <a:xfrm>
            <a:off x="57963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20"/>
          </p:nvPr>
        </p:nvSpPr>
        <p:spPr>
          <a:xfrm>
            <a:off x="6488200" y="1559125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1"/>
          </p:nvPr>
        </p:nvSpPr>
        <p:spPr>
          <a:xfrm>
            <a:off x="6484138" y="3090200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959850" y="-2267500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959850" y="4668300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831947" y="129996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098347" y="496447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 rot="654462">
            <a:off x="6471773" y="3274495"/>
            <a:ext cx="2430409" cy="2224834"/>
          </a:xfrm>
          <a:prstGeom prst="arc">
            <a:avLst>
              <a:gd name="adj1" fmla="val 18943264"/>
              <a:gd name="adj2" fmla="val 23631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 rot="2838442" flipH="1">
            <a:off x="8518935" y="3605472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 flipH="1">
            <a:off x="295277" y="9055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10800000" flipH="1">
            <a:off x="447676" y="8197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4"/>
          <p:cNvCxnSpPr/>
          <p:nvPr/>
        </p:nvCxnSpPr>
        <p:spPr>
          <a:xfrm rot="10800000">
            <a:off x="295275" y="375178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3277700" y="1357475"/>
            <a:ext cx="40461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2"/>
          </p:nvPr>
        </p:nvSpPr>
        <p:spPr>
          <a:xfrm>
            <a:off x="3277700" y="2500972"/>
            <a:ext cx="40461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3"/>
          </p:nvPr>
        </p:nvSpPr>
        <p:spPr>
          <a:xfrm>
            <a:off x="3277700" y="3644468"/>
            <a:ext cx="40461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4"/>
          </p:nvPr>
        </p:nvSpPr>
        <p:spPr>
          <a:xfrm>
            <a:off x="3277700" y="1801650"/>
            <a:ext cx="40461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5"/>
          </p:nvPr>
        </p:nvSpPr>
        <p:spPr>
          <a:xfrm>
            <a:off x="3277700" y="2945150"/>
            <a:ext cx="40461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6"/>
          </p:nvPr>
        </p:nvSpPr>
        <p:spPr>
          <a:xfrm>
            <a:off x="3277700" y="4088650"/>
            <a:ext cx="40461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/>
          <p:nvPr/>
        </p:nvSpPr>
        <p:spPr>
          <a:xfrm rot="10800000">
            <a:off x="8510169" y="-318200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 rot="-10567992">
            <a:off x="8429653" y="157679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8865847" y="39672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ctrTitle"/>
          </p:nvPr>
        </p:nvSpPr>
        <p:spPr>
          <a:xfrm>
            <a:off x="715100" y="665375"/>
            <a:ext cx="40056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1"/>
          </p:nvPr>
        </p:nvSpPr>
        <p:spPr>
          <a:xfrm>
            <a:off x="715100" y="1607375"/>
            <a:ext cx="40056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715100" y="3754400"/>
            <a:ext cx="396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900" b="1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9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including icons by </a:t>
            </a:r>
            <a:r>
              <a:rPr lang="en" sz="9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9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 u="sng">
              <a:solidFill>
                <a:schemeClr val="dk1"/>
              </a:solidFill>
              <a:highlight>
                <a:srgbClr val="DFDEFC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804930">
            <a:off x="3666097" y="266076"/>
            <a:ext cx="5574305" cy="3295020"/>
          </a:xfrm>
          <a:prstGeom prst="arc">
            <a:avLst>
              <a:gd name="adj1" fmla="val 16057500"/>
              <a:gd name="adj2" fmla="val 551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rot="-6395119">
            <a:off x="5840319" y="263514"/>
            <a:ext cx="173415" cy="17341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 rot="10800000" flipH="1">
            <a:off x="476902" y="46943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10800000" flipH="1">
            <a:off x="629301" y="46085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68" r:id="rId7"/>
    <p:sldLayoutId id="2147483673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mohamed.ajimi@agiliz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 rot="2260023">
            <a:off x="2241254" y="-402920"/>
            <a:ext cx="4502416" cy="584919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/>
          </p:nvPr>
        </p:nvSpPr>
        <p:spPr>
          <a:xfrm>
            <a:off x="2164950" y="737225"/>
            <a:ext cx="4814100" cy="29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0F206C"/>
                </a:solidFill>
              </a:rPr>
              <a:t>Data</a:t>
            </a:r>
            <a:br>
              <a:rPr lang="en" sz="6600" dirty="0"/>
            </a:br>
            <a:r>
              <a:rPr lang="en" sz="6600" dirty="0">
                <a:solidFill>
                  <a:srgbClr val="0F206C"/>
                </a:solidFill>
              </a:rPr>
              <a:t>Maturity</a:t>
            </a:r>
            <a:r>
              <a:rPr lang="en" sz="6600" dirty="0"/>
              <a:t> </a:t>
            </a:r>
            <a:r>
              <a:rPr lang="en" sz="3800" dirty="0">
                <a:solidFill>
                  <a:srgbClr val="E41E93"/>
                </a:solidFill>
              </a:rPr>
              <a:t>Project presentation</a:t>
            </a:r>
            <a:endParaRPr sz="3800" dirty="0">
              <a:solidFill>
                <a:srgbClr val="E41E93"/>
              </a:solidFill>
            </a:endParaRPr>
          </a:p>
        </p:txBody>
      </p:sp>
      <p:sp>
        <p:nvSpPr>
          <p:cNvPr id="234" name="Google Shape;234;p33"/>
          <p:cNvSpPr/>
          <p:nvPr/>
        </p:nvSpPr>
        <p:spPr>
          <a:xfrm rot="-428975">
            <a:off x="1955424" y="3663395"/>
            <a:ext cx="173549" cy="1735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 rot="-1124341">
            <a:off x="6652921" y="729319"/>
            <a:ext cx="250266" cy="250266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09" y="373993"/>
            <a:ext cx="1493828" cy="5774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DF9F7"/>
              </a:clrFrom>
              <a:clrTo>
                <a:srgbClr val="FDF9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0057" y="4335279"/>
            <a:ext cx="1299072" cy="5800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87895" y="4958834"/>
            <a:ext cx="18069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600" dirty="0"/>
              <a:t>Campus Geel, </a:t>
            </a:r>
            <a:r>
              <a:rPr lang="nl-NL" sz="600" dirty="0" err="1"/>
              <a:t>Kleinhoefstraat</a:t>
            </a:r>
            <a:r>
              <a:rPr lang="nl-NL" sz="600" dirty="0"/>
              <a:t> 4, BE-2440 Geel</a:t>
            </a:r>
            <a:endParaRPr lang="fr-FR" sz="600" dirty="0"/>
          </a:p>
        </p:txBody>
      </p:sp>
      <p:sp>
        <p:nvSpPr>
          <p:cNvPr id="5" name="Google Shape;233;p33">
            <a:extLst>
              <a:ext uri="{FF2B5EF4-FFF2-40B4-BE49-F238E27FC236}">
                <a16:creationId xmlns:a16="http://schemas.microsoft.com/office/drawing/2014/main" id="{642866D1-8B67-7602-3C00-CEEA24175809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</a:t>
            </a:r>
            <a:endParaRPr lang="en-GB" sz="1400" dirty="0">
              <a:solidFill>
                <a:srgbClr val="E41E9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FF60DB66-AA2A-BFBD-4468-AA1156DA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">
            <a:extLst>
              <a:ext uri="{FF2B5EF4-FFF2-40B4-BE49-F238E27FC236}">
                <a16:creationId xmlns:a16="http://schemas.microsoft.com/office/drawing/2014/main" id="{E9E15A2C-6CD8-4AC4-370D-232DBAC6D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Notification System</a:t>
            </a:r>
            <a:endParaRPr dirty="0"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61BE186-32A0-B02A-7E25-F76B5B6B0FC2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12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AF307-6839-8CFD-8A9D-7FD8D0C7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93048"/>
            <a:ext cx="3505931" cy="3173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8DC135-7043-30DC-47C1-CFD16357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1393048"/>
            <a:ext cx="4058591" cy="31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FF60DB66-AA2A-BFBD-4468-AA1156DA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61BE186-32A0-B02A-7E25-F76B5B6B0FC2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12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4E21E-5BE9-9F65-3351-06F7F1A5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54" y="663141"/>
            <a:ext cx="7811691" cy="39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FF60DB66-AA2A-BFBD-4468-AA1156DA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">
            <a:extLst>
              <a:ext uri="{FF2B5EF4-FFF2-40B4-BE49-F238E27FC236}">
                <a16:creationId xmlns:a16="http://schemas.microsoft.com/office/drawing/2014/main" id="{E9E15A2C-6CD8-4AC4-370D-232DBAC6D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Updating the survey (SCD)</a:t>
            </a:r>
            <a:endParaRPr dirty="0"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61BE186-32A0-B02A-7E25-F76B5B6B0FC2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13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9A5CD-A40C-F529-ED4E-4384D482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8" y="1364457"/>
            <a:ext cx="3032350" cy="3643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CA5FD-6A84-1095-64EA-8E621B7B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179" y="1710928"/>
            <a:ext cx="5224385" cy="29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FF60DB66-AA2A-BFBD-4468-AA1156DA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61BE186-32A0-B02A-7E25-F76B5B6B0FC2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13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A559DCDD-DC17-5C96-DF8C-E52A5F3F7E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099" y="3053300"/>
            <a:ext cx="731325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F206C"/>
                </a:solidFill>
              </a:rPr>
              <a:t>GCP </a:t>
            </a:r>
            <a:r>
              <a:rPr lang="fr-FR" dirty="0" err="1">
                <a:solidFill>
                  <a:srgbClr val="0F206C"/>
                </a:solidFill>
              </a:rPr>
              <a:t>Cost</a:t>
            </a:r>
            <a:endParaRPr lang="fr-FR" dirty="0">
              <a:solidFill>
                <a:srgbClr val="0F206C"/>
              </a:solidFill>
            </a:endParaRP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234724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21594471-9B65-23B1-007E-60F9125949FD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15</a:t>
            </a:r>
            <a:endParaRPr lang="en-GB" sz="1400" dirty="0">
              <a:solidFill>
                <a:srgbClr val="E41E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7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21594471-9B65-23B1-007E-60F9125949FD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15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45FD9B-81D2-4832-C91D-AB54209EF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40" y="253078"/>
            <a:ext cx="6361693" cy="41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8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099" y="3053300"/>
            <a:ext cx="731325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F206C"/>
                </a:solidFill>
              </a:rPr>
              <a:t>Dashboard</a:t>
            </a: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234724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21594471-9B65-23B1-007E-60F9125949FD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15</a:t>
            </a:r>
            <a:endParaRPr lang="en-GB" sz="1400" dirty="0">
              <a:solidFill>
                <a:srgbClr val="E41E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15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FF60DB66-AA2A-BFBD-4468-AA1156DA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">
            <a:extLst>
              <a:ext uri="{FF2B5EF4-FFF2-40B4-BE49-F238E27FC236}">
                <a16:creationId xmlns:a16="http://schemas.microsoft.com/office/drawing/2014/main" id="{E9E15A2C-6CD8-4AC4-370D-232DBAC6D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61BE186-32A0-B02A-7E25-F76B5B6B0FC2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14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10734-83C8-4F3E-8337-9D43D287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5" y="1796598"/>
            <a:ext cx="4043361" cy="2338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6CE5C-71BA-31C5-F42E-F31F4F2CB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132" y="1796598"/>
            <a:ext cx="4500563" cy="233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2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FF60DB66-AA2A-BFBD-4468-AA1156DA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">
            <a:extLst>
              <a:ext uri="{FF2B5EF4-FFF2-40B4-BE49-F238E27FC236}">
                <a16:creationId xmlns:a16="http://schemas.microsoft.com/office/drawing/2014/main" id="{E9E15A2C-6CD8-4AC4-370D-232DBAC6D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projects</a:t>
            </a:r>
            <a:endParaRPr dirty="0"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61BE186-32A0-B02A-7E25-F76B5B6B0FC2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14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9B8BA-FDC1-BD4F-5C50-8ED96E09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8" y="1229918"/>
            <a:ext cx="2720410" cy="3470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D07BC-DE04-4F40-1D31-9CCE10616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011" y="1229919"/>
            <a:ext cx="5190539" cy="34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16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2"/>
          <p:cNvSpPr txBox="1">
            <a:spLocks noGrp="1"/>
          </p:cNvSpPr>
          <p:nvPr>
            <p:ph type="subTitle" idx="1"/>
          </p:nvPr>
        </p:nvSpPr>
        <p:spPr>
          <a:xfrm>
            <a:off x="715100" y="1607375"/>
            <a:ext cx="40056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Albert Sans Medium"/>
                <a:ea typeface="Albert Sans Medium"/>
                <a:cs typeface="Albert Sans Medium"/>
                <a:sym typeface="Albert Sans Medium"/>
              </a:rPr>
              <a:t>Do you have any questions?</a:t>
            </a:r>
            <a:endParaRPr sz="2100" dirty="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marL="0" lvl="0" indent="0"/>
            <a:r>
              <a:rPr lang="fr-FR" dirty="0">
                <a:solidFill>
                  <a:srgbClr val="E41E93"/>
                </a:solidFill>
                <a:hlinkClick r:id="rId3"/>
              </a:rPr>
              <a:t>mohamed.ajimi@agiliz.com</a:t>
            </a:r>
            <a:br>
              <a:rPr lang="fr-FR" dirty="0">
                <a:solidFill>
                  <a:srgbClr val="E41E93"/>
                </a:solidFill>
              </a:rPr>
            </a:br>
            <a:endParaRPr dirty="0">
              <a:solidFill>
                <a:srgbClr val="E41E93"/>
              </a:solidFill>
            </a:endParaRPr>
          </a:p>
        </p:txBody>
      </p:sp>
      <p:sp>
        <p:nvSpPr>
          <p:cNvPr id="710" name="Google Shape;710;p62"/>
          <p:cNvSpPr txBox="1">
            <a:spLocks noGrp="1"/>
          </p:cNvSpPr>
          <p:nvPr>
            <p:ph type="ctrTitle"/>
          </p:nvPr>
        </p:nvSpPr>
        <p:spPr>
          <a:xfrm>
            <a:off x="715100" y="665375"/>
            <a:ext cx="40056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F206C"/>
                </a:solidFill>
              </a:rPr>
              <a:t>Thanks!</a:t>
            </a:r>
            <a:endParaRPr dirty="0">
              <a:solidFill>
                <a:srgbClr val="0F206C"/>
              </a:solidFill>
            </a:endParaRPr>
          </a:p>
        </p:txBody>
      </p:sp>
      <p:sp>
        <p:nvSpPr>
          <p:cNvPr id="724" name="Google Shape;724;p62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2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2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62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0250380B-1E1B-A14A-32EE-ED1466378E91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17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BB3DC-2984-6FB4-37BF-F983D4ED6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9976"/>
            <a:ext cx="5010849" cy="9145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subTitle" idx="9"/>
          </p:nvPr>
        </p:nvSpPr>
        <p:spPr>
          <a:xfrm>
            <a:off x="2329284" y="1276096"/>
            <a:ext cx="3664924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14"/>
          </p:nvPr>
        </p:nvSpPr>
        <p:spPr>
          <a:xfrm>
            <a:off x="2324172" y="3844246"/>
            <a:ext cx="246063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254" name="Google Shape;254;p35"/>
          <p:cNvSpPr txBox="1">
            <a:spLocks noGrp="1"/>
          </p:cNvSpPr>
          <p:nvPr>
            <p:ph type="title" idx="2"/>
          </p:nvPr>
        </p:nvSpPr>
        <p:spPr>
          <a:xfrm>
            <a:off x="1731984" y="1276096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5"/>
          </p:nvPr>
        </p:nvSpPr>
        <p:spPr>
          <a:xfrm>
            <a:off x="1725672" y="3844246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3" name="Google Shape;263;p35"/>
          <p:cNvSpPr txBox="1">
            <a:spLocks noGrp="1"/>
          </p:cNvSpPr>
          <p:nvPr>
            <p:ph type="title" idx="16"/>
          </p:nvPr>
        </p:nvSpPr>
        <p:spPr>
          <a:xfrm>
            <a:off x="1718660" y="2969551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0"/>
          </p:nvPr>
        </p:nvSpPr>
        <p:spPr>
          <a:xfrm>
            <a:off x="2315422" y="2969551"/>
            <a:ext cx="19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GCP Cost</a:t>
            </a:r>
            <a:endParaRPr dirty="0"/>
          </a:p>
        </p:txBody>
      </p:sp>
      <p:sp>
        <p:nvSpPr>
          <p:cNvPr id="33" name="Google Shape;251;p35"/>
          <p:cNvSpPr txBox="1">
            <a:spLocks noGrp="1"/>
          </p:cNvSpPr>
          <p:nvPr>
            <p:ph type="subTitle" idx="13"/>
          </p:nvPr>
        </p:nvSpPr>
        <p:spPr>
          <a:xfrm>
            <a:off x="2322972" y="2107451"/>
            <a:ext cx="19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plan</a:t>
            </a:r>
          </a:p>
        </p:txBody>
      </p:sp>
      <p:sp>
        <p:nvSpPr>
          <p:cNvPr id="34" name="Google Shape;255;p35"/>
          <p:cNvSpPr txBox="1">
            <a:spLocks/>
          </p:cNvSpPr>
          <p:nvPr/>
        </p:nvSpPr>
        <p:spPr>
          <a:xfrm>
            <a:off x="1719872" y="2107451"/>
            <a:ext cx="597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2400" b="1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30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30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30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30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30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30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30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30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8839291D-5B20-DB3E-0DA7-9EDF376CAA27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2</a:t>
            </a:r>
            <a:endParaRPr lang="en-GB" sz="1400" dirty="0">
              <a:solidFill>
                <a:srgbClr val="E41E9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099" y="3053300"/>
            <a:ext cx="731325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F206C"/>
                </a:solidFill>
              </a:rPr>
              <a:t>Introduction</a:t>
            </a: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234724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114BF85B-F2BD-4491-CDE5-DF69B743B04D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3</a:t>
            </a:r>
            <a:endParaRPr lang="en-GB" sz="1400" dirty="0">
              <a:solidFill>
                <a:srgbClr val="E41E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1E93"/>
                </a:solidFill>
              </a:rPr>
              <a:t>Purpose</a:t>
            </a:r>
            <a:endParaRPr dirty="0">
              <a:solidFill>
                <a:srgbClr val="E41E93"/>
              </a:solidFill>
            </a:endParaRPr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410717" y="1702296"/>
            <a:ext cx="4833636" cy="28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Do you know what helps streamline data management? Our project "</a:t>
            </a:r>
            <a:r>
              <a:rPr lang="en-US" b="1" dirty="0">
                <a:solidFill>
                  <a:srgbClr val="0F206C"/>
                </a:solidFill>
              </a:rPr>
              <a:t>Data Maturity</a:t>
            </a:r>
            <a:r>
              <a:rPr lang="en-US" dirty="0"/>
              <a:t>" does just that: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provides a structured questionnaire covering various aspects of data management.</a:t>
            </a:r>
          </a:p>
          <a:p>
            <a:r>
              <a:rPr lang="en-US" dirty="0"/>
              <a:t>Participants submit responses via Google Forms.</a:t>
            </a:r>
          </a:p>
          <a:p>
            <a:r>
              <a:rPr lang="en-US" dirty="0"/>
              <a:t>Data is processed through a Google Cloud pipeline and visualized in a Dashboard. 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Efficient cleaning and real-time processing of questionnaire data are crucial to ensure immediate actionable insights.</a:t>
            </a:r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8DE05484-D0D7-8360-D7B9-B1E20A4F66CB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4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6" name="Picture Placeholder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58A6E1F-FF0C-0822-E40B-02267644638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7122" r="27122"/>
          <a:stretch>
            <a:fillRect/>
          </a:stretch>
        </p:blipFill>
        <p:spPr>
          <a:xfrm flipH="1">
            <a:off x="5833361" y="539496"/>
            <a:ext cx="2825887" cy="4059900"/>
          </a:xfrm>
          <a:prstGeom prst="round2SameRect">
            <a:avLst>
              <a:gd name="adj1" fmla="val 14409"/>
              <a:gd name="adj2" fmla="val 0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/>
          <p:nvPr/>
        </p:nvSpPr>
        <p:spPr>
          <a:xfrm>
            <a:off x="2303841" y="2085642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/>
          <p:nvPr/>
        </p:nvSpPr>
        <p:spPr>
          <a:xfrm>
            <a:off x="2269419" y="3099034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6"/>
          <p:cNvSpPr/>
          <p:nvPr/>
        </p:nvSpPr>
        <p:spPr>
          <a:xfrm>
            <a:off x="2269419" y="1162830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subTitle" idx="1"/>
          </p:nvPr>
        </p:nvSpPr>
        <p:spPr>
          <a:xfrm>
            <a:off x="3277700" y="1082404"/>
            <a:ext cx="40461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>
                <a:solidFill>
                  <a:srgbClr val="0F206C"/>
                </a:solidFill>
              </a:rPr>
              <a:t>Real-time Data </a:t>
            </a:r>
            <a:r>
              <a:rPr lang="fr-FR" dirty="0" err="1">
                <a:solidFill>
                  <a:srgbClr val="0F206C"/>
                </a:solidFill>
              </a:rPr>
              <a:t>Processing</a:t>
            </a:r>
            <a:endParaRPr dirty="0">
              <a:solidFill>
                <a:srgbClr val="0F206C"/>
              </a:solidFill>
            </a:endParaRPr>
          </a:p>
        </p:txBody>
      </p:sp>
      <p:sp>
        <p:nvSpPr>
          <p:cNvPr id="474" name="Google Shape;474;p46"/>
          <p:cNvSpPr txBox="1">
            <a:spLocks noGrp="1"/>
          </p:cNvSpPr>
          <p:nvPr>
            <p:ph type="subTitle" idx="2"/>
          </p:nvPr>
        </p:nvSpPr>
        <p:spPr>
          <a:xfrm>
            <a:off x="3277700" y="2042159"/>
            <a:ext cx="3991780" cy="50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>
                <a:solidFill>
                  <a:srgbClr val="0F206C"/>
                </a:solidFill>
              </a:rPr>
              <a:t>Data </a:t>
            </a:r>
            <a:r>
              <a:rPr lang="fr-FR" dirty="0" err="1">
                <a:solidFill>
                  <a:srgbClr val="0F206C"/>
                </a:solidFill>
              </a:rPr>
              <a:t>Cleaning</a:t>
            </a:r>
            <a:r>
              <a:rPr lang="fr-FR" dirty="0">
                <a:solidFill>
                  <a:srgbClr val="0F206C"/>
                </a:solidFill>
              </a:rPr>
              <a:t> and </a:t>
            </a:r>
            <a:r>
              <a:rPr lang="fr-FR" dirty="0" err="1">
                <a:solidFill>
                  <a:srgbClr val="0F206C"/>
                </a:solidFill>
              </a:rPr>
              <a:t>Preparation</a:t>
            </a:r>
            <a:endParaRPr dirty="0">
              <a:solidFill>
                <a:srgbClr val="0F206C"/>
              </a:solidFill>
            </a:endParaRPr>
          </a:p>
        </p:txBody>
      </p:sp>
      <p:sp>
        <p:nvSpPr>
          <p:cNvPr id="475" name="Google Shape;475;p46"/>
          <p:cNvSpPr txBox="1">
            <a:spLocks noGrp="1"/>
          </p:cNvSpPr>
          <p:nvPr>
            <p:ph type="subTitle" idx="3"/>
          </p:nvPr>
        </p:nvSpPr>
        <p:spPr>
          <a:xfrm>
            <a:off x="3277700" y="3018877"/>
            <a:ext cx="40461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err="1">
                <a:solidFill>
                  <a:srgbClr val="0F206C"/>
                </a:solidFill>
              </a:rPr>
              <a:t>Dynamic</a:t>
            </a:r>
            <a:r>
              <a:rPr lang="fr-FR" dirty="0">
                <a:solidFill>
                  <a:srgbClr val="0F206C"/>
                </a:solidFill>
              </a:rPr>
              <a:t> Dashboard </a:t>
            </a:r>
            <a:r>
              <a:rPr lang="fr-FR" dirty="0" err="1">
                <a:solidFill>
                  <a:srgbClr val="0F206C"/>
                </a:solidFill>
              </a:rPr>
              <a:t>Creation</a:t>
            </a:r>
            <a:endParaRPr dirty="0">
              <a:solidFill>
                <a:srgbClr val="0F206C"/>
              </a:solidFill>
            </a:endParaRPr>
          </a:p>
        </p:txBody>
      </p:sp>
      <p:sp>
        <p:nvSpPr>
          <p:cNvPr id="476" name="Google Shape;476;p46"/>
          <p:cNvSpPr txBox="1">
            <a:spLocks noGrp="1"/>
          </p:cNvSpPr>
          <p:nvPr>
            <p:ph type="subTitle" idx="4"/>
          </p:nvPr>
        </p:nvSpPr>
        <p:spPr>
          <a:xfrm>
            <a:off x="3277700" y="1526579"/>
            <a:ext cx="40461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"Enable instant processing of Google Forms responses using Google Cloud tech."</a:t>
            </a:r>
            <a:endParaRPr dirty="0"/>
          </a:p>
        </p:txBody>
      </p:sp>
      <p:sp>
        <p:nvSpPr>
          <p:cNvPr id="477" name="Google Shape;477;p46"/>
          <p:cNvSpPr txBox="1">
            <a:spLocks noGrp="1"/>
          </p:cNvSpPr>
          <p:nvPr>
            <p:ph type="subTitle" idx="5"/>
          </p:nvPr>
        </p:nvSpPr>
        <p:spPr>
          <a:xfrm>
            <a:off x="3277700" y="2464339"/>
            <a:ext cx="470806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"Automate data cleaning for consistency and standardized format, handling missing values and ensuring uniformity."</a:t>
            </a:r>
            <a:endParaRPr dirty="0"/>
          </a:p>
        </p:txBody>
      </p:sp>
      <p:sp>
        <p:nvSpPr>
          <p:cNvPr id="478" name="Google Shape;478;p46"/>
          <p:cNvSpPr txBox="1">
            <a:spLocks noGrp="1"/>
          </p:cNvSpPr>
          <p:nvPr>
            <p:ph type="title"/>
          </p:nvPr>
        </p:nvSpPr>
        <p:spPr>
          <a:xfrm>
            <a:off x="720000" y="2763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1E93"/>
                </a:solidFill>
              </a:rPr>
              <a:t>Objectives</a:t>
            </a:r>
            <a:endParaRPr dirty="0">
              <a:solidFill>
                <a:srgbClr val="E41E93"/>
              </a:solidFill>
            </a:endParaRPr>
          </a:p>
        </p:txBody>
      </p:sp>
      <p:sp>
        <p:nvSpPr>
          <p:cNvPr id="479" name="Google Shape;479;p46"/>
          <p:cNvSpPr txBox="1">
            <a:spLocks noGrp="1"/>
          </p:cNvSpPr>
          <p:nvPr>
            <p:ph type="subTitle" idx="6"/>
          </p:nvPr>
        </p:nvSpPr>
        <p:spPr>
          <a:xfrm>
            <a:off x="3277700" y="3463059"/>
            <a:ext cx="51463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"Employ Looker for real-time dynamic dashboards, illustrating data maturity levels and identifying strengths and areas for improvement."</a:t>
            </a:r>
            <a:endParaRPr dirty="0"/>
          </a:p>
        </p:txBody>
      </p:sp>
      <p:cxnSp>
        <p:nvCxnSpPr>
          <p:cNvPr id="480" name="Google Shape;480;p46"/>
          <p:cNvCxnSpPr/>
          <p:nvPr/>
        </p:nvCxnSpPr>
        <p:spPr>
          <a:xfrm>
            <a:off x="0" y="1526579"/>
            <a:ext cx="183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6"/>
          <p:cNvCxnSpPr/>
          <p:nvPr/>
        </p:nvCxnSpPr>
        <p:spPr>
          <a:xfrm>
            <a:off x="0" y="2460228"/>
            <a:ext cx="183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6"/>
          <p:cNvCxnSpPr/>
          <p:nvPr/>
        </p:nvCxnSpPr>
        <p:spPr>
          <a:xfrm>
            <a:off x="0" y="3464172"/>
            <a:ext cx="183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p46"/>
          <p:cNvSpPr/>
          <p:nvPr/>
        </p:nvSpPr>
        <p:spPr>
          <a:xfrm>
            <a:off x="1832399" y="1439874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1832399" y="2374971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1832399" y="3377491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46"/>
          <p:cNvGrpSpPr/>
          <p:nvPr/>
        </p:nvGrpSpPr>
        <p:grpSpPr>
          <a:xfrm>
            <a:off x="2457188" y="1327284"/>
            <a:ext cx="318721" cy="398580"/>
            <a:chOff x="2216956" y="1510503"/>
            <a:chExt cx="318721" cy="345615"/>
          </a:xfrm>
        </p:grpSpPr>
        <p:sp>
          <p:nvSpPr>
            <p:cNvPr id="495" name="Google Shape;495;p46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471;p46"/>
          <p:cNvSpPr/>
          <p:nvPr/>
        </p:nvSpPr>
        <p:spPr>
          <a:xfrm>
            <a:off x="2269419" y="4130931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75;p46"/>
          <p:cNvSpPr txBox="1">
            <a:spLocks/>
          </p:cNvSpPr>
          <p:nvPr/>
        </p:nvSpPr>
        <p:spPr>
          <a:xfrm>
            <a:off x="3277700" y="4055449"/>
            <a:ext cx="4046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fr-FR" dirty="0">
                <a:solidFill>
                  <a:srgbClr val="0F206C"/>
                </a:solidFill>
              </a:rPr>
              <a:t>User </a:t>
            </a:r>
            <a:r>
              <a:rPr lang="fr-FR" dirty="0" err="1">
                <a:solidFill>
                  <a:srgbClr val="0F206C"/>
                </a:solidFill>
              </a:rPr>
              <a:t>Experience</a:t>
            </a:r>
            <a:r>
              <a:rPr lang="fr-FR" dirty="0">
                <a:solidFill>
                  <a:srgbClr val="0F206C"/>
                </a:solidFill>
              </a:rPr>
              <a:t> </a:t>
            </a:r>
            <a:r>
              <a:rPr lang="fr-FR" dirty="0" err="1">
                <a:solidFill>
                  <a:srgbClr val="0F206C"/>
                </a:solidFill>
              </a:rPr>
              <a:t>Optimization</a:t>
            </a:r>
            <a:endParaRPr lang="fr-FR" dirty="0">
              <a:solidFill>
                <a:srgbClr val="0F206C"/>
              </a:solidFill>
            </a:endParaRPr>
          </a:p>
        </p:txBody>
      </p:sp>
      <p:sp>
        <p:nvSpPr>
          <p:cNvPr id="34" name="Google Shape;479;p46"/>
          <p:cNvSpPr txBox="1">
            <a:spLocks/>
          </p:cNvSpPr>
          <p:nvPr/>
        </p:nvSpPr>
        <p:spPr>
          <a:xfrm>
            <a:off x="3277700" y="4499631"/>
            <a:ext cx="4046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/>
              <a:t>Ensure that the questionnaire is user-friendly and that the dashboard interface is intuitive.</a:t>
            </a:r>
          </a:p>
        </p:txBody>
      </p:sp>
      <p:cxnSp>
        <p:nvCxnSpPr>
          <p:cNvPr id="35" name="Google Shape;482;p46"/>
          <p:cNvCxnSpPr/>
          <p:nvPr/>
        </p:nvCxnSpPr>
        <p:spPr>
          <a:xfrm>
            <a:off x="0" y="4500744"/>
            <a:ext cx="183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485;p46"/>
          <p:cNvSpPr/>
          <p:nvPr/>
        </p:nvSpPr>
        <p:spPr>
          <a:xfrm>
            <a:off x="1832399" y="4414063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11909;p81"/>
          <p:cNvGrpSpPr/>
          <p:nvPr/>
        </p:nvGrpSpPr>
        <p:grpSpPr>
          <a:xfrm>
            <a:off x="2515559" y="4344619"/>
            <a:ext cx="347934" cy="310024"/>
            <a:chOff x="1327676" y="2910480"/>
            <a:chExt cx="347934" cy="310024"/>
          </a:xfrm>
        </p:grpSpPr>
        <p:sp>
          <p:nvSpPr>
            <p:cNvPr id="92" name="Google Shape;11910;p81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911;p81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912;p81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913;p81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914;p81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2181;p81"/>
          <p:cNvGrpSpPr/>
          <p:nvPr/>
        </p:nvGrpSpPr>
        <p:grpSpPr>
          <a:xfrm>
            <a:off x="2418631" y="3291650"/>
            <a:ext cx="416649" cy="325597"/>
            <a:chOff x="5626763" y="2013829"/>
            <a:chExt cx="351722" cy="274788"/>
          </a:xfrm>
        </p:grpSpPr>
        <p:sp>
          <p:nvSpPr>
            <p:cNvPr id="99" name="Google Shape;12182;p81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0" name="Google Shape;12183;p81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1" name="Google Shape;12184;p81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2" name="Google Shape;12185;p81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3" name="Google Shape;12186;p81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4" name="Google Shape;12187;p81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5" name="Google Shape;12188;p81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6" name="Google Shape;12189;p81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7" name="Google Shape;12190;p81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8" name="Google Shape;12191;p81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09" name="Google Shape;10546;p78"/>
          <p:cNvGrpSpPr/>
          <p:nvPr/>
        </p:nvGrpSpPr>
        <p:grpSpPr>
          <a:xfrm>
            <a:off x="2462255" y="2241225"/>
            <a:ext cx="380604" cy="313854"/>
            <a:chOff x="3074027" y="1983777"/>
            <a:chExt cx="380604" cy="313854"/>
          </a:xfrm>
        </p:grpSpPr>
        <p:sp>
          <p:nvSpPr>
            <p:cNvPr id="110" name="Google Shape;10547;p78"/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548;p78"/>
            <p:cNvSpPr/>
            <p:nvPr/>
          </p:nvSpPr>
          <p:spPr>
            <a:xfrm>
              <a:off x="3164472" y="2008678"/>
              <a:ext cx="264149" cy="172274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549;p78"/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550;p78"/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551;p78"/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0648DAD5-9F19-6293-4B73-67AE86A2039A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5</a:t>
            </a:r>
            <a:endParaRPr lang="en-GB" sz="1400" dirty="0">
              <a:solidFill>
                <a:srgbClr val="E41E9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099" y="3053300"/>
            <a:ext cx="731325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F206C"/>
                </a:solidFill>
              </a:rPr>
              <a:t>Project Plan</a:t>
            </a: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234724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F44AF26A-E901-4DCA-452F-2F62DAD6E0A1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6</a:t>
            </a:r>
            <a:endParaRPr lang="en-GB" sz="1400" dirty="0">
              <a:solidFill>
                <a:srgbClr val="E41E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0648DAD5-9F19-6293-4B73-67AE86A2039A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7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1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F0170694-8026-9125-AE68-C7535990C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1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Form</a:t>
            </a:r>
            <a:endParaRPr dirty="0"/>
          </a:p>
        </p:txBody>
      </p:sp>
      <p:sp>
        <p:nvSpPr>
          <p:cNvPr id="3" name="Google Shape;233;p33">
            <a:extLst>
              <a:ext uri="{FF2B5EF4-FFF2-40B4-BE49-F238E27FC236}">
                <a16:creationId xmlns:a16="http://schemas.microsoft.com/office/drawing/2014/main" id="{24F4F1F2-D975-47A0-633B-EFC8FDEBF9BA}"/>
              </a:ext>
            </a:extLst>
          </p:cNvPr>
          <p:cNvSpPr txBox="1">
            <a:spLocks/>
          </p:cNvSpPr>
          <p:nvPr/>
        </p:nvSpPr>
        <p:spPr>
          <a:xfrm>
            <a:off x="50309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9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A3C71-0C18-02F6-8A9A-AD7694DD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123" y="1209143"/>
            <a:ext cx="3072189" cy="3521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93433-E3CF-76AE-6B90-28ECAB5F4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1278731"/>
            <a:ext cx="3210067" cy="34520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FF60DB66-AA2A-BFBD-4468-AA1156DA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">
            <a:extLst>
              <a:ext uri="{FF2B5EF4-FFF2-40B4-BE49-F238E27FC236}">
                <a16:creationId xmlns:a16="http://schemas.microsoft.com/office/drawing/2014/main" id="{E9E15A2C-6CD8-4AC4-370D-232DBAC6D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Architecture</a:t>
            </a:r>
            <a:endParaRPr dirty="0"/>
          </a:p>
        </p:txBody>
      </p: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61BE186-32A0-B02A-7E25-F76B5B6B0FC2}"/>
              </a:ext>
            </a:extLst>
          </p:cNvPr>
          <p:cNvSpPr txBox="1">
            <a:spLocks/>
          </p:cNvSpPr>
          <p:nvPr/>
        </p:nvSpPr>
        <p:spPr>
          <a:xfrm>
            <a:off x="0" y="4566084"/>
            <a:ext cx="580388" cy="57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8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bert Sans SemiBold"/>
              <a:buNone/>
              <a:defRPr sz="5200" b="0" i="0" u="none" strike="noStrike" cap="none">
                <a:solidFill>
                  <a:srgbClr val="191919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fr-FR" sz="1400" dirty="0">
                <a:solidFill>
                  <a:srgbClr val="E41E93"/>
                </a:solidFill>
              </a:rPr>
              <a:t>11</a:t>
            </a:r>
            <a:endParaRPr lang="en-GB" sz="1400" dirty="0">
              <a:solidFill>
                <a:srgbClr val="E41E93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A726101-1110-E917-C69D-75672CC2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2" y="1203434"/>
            <a:ext cx="8015288" cy="35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83043"/>
      </p:ext>
    </p:extLst>
  </p:cSld>
  <p:clrMapOvr>
    <a:masterClrMapping/>
  </p:clrMapOvr>
</p:sld>
</file>

<file path=ppt/theme/theme1.xml><?xml version="1.0" encoding="utf-8"?>
<a:theme xmlns:a="http://schemas.openxmlformats.org/drawingml/2006/main" name="Clear &amp; Simple Business Meeting by Slidesgo">
  <a:themeElements>
    <a:clrScheme name="Simple Light">
      <a:dk1>
        <a:srgbClr val="2A362D"/>
      </a:dk1>
      <a:lt1>
        <a:srgbClr val="EFEEF4"/>
      </a:lt1>
      <a:dk2>
        <a:srgbClr val="B2BB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327</Words>
  <Application>Microsoft Office PowerPoint</Application>
  <PresentationFormat>On-screen Show (16:9)</PresentationFormat>
  <Paragraphs>64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Nunito Light</vt:lpstr>
      <vt:lpstr>Arial</vt:lpstr>
      <vt:lpstr>Bebas Neue</vt:lpstr>
      <vt:lpstr>Albert Sans Medium</vt:lpstr>
      <vt:lpstr>Albert Sans</vt:lpstr>
      <vt:lpstr>Albert Sans SemiBold</vt:lpstr>
      <vt:lpstr>Clear &amp; Simple Business Meeting by Slidesgo</vt:lpstr>
      <vt:lpstr>Data Maturity Project presentation</vt:lpstr>
      <vt:lpstr>01</vt:lpstr>
      <vt:lpstr>Introduction</vt:lpstr>
      <vt:lpstr>Purpose</vt:lpstr>
      <vt:lpstr>Objectives</vt:lpstr>
      <vt:lpstr>Project Plan</vt:lpstr>
      <vt:lpstr>PowerPoint Presentation</vt:lpstr>
      <vt:lpstr>Google Form</vt:lpstr>
      <vt:lpstr>Pipeline Architecture</vt:lpstr>
      <vt:lpstr>Email Notification System</vt:lpstr>
      <vt:lpstr>PowerPoint Presentation</vt:lpstr>
      <vt:lpstr>Updating the survey (SCD)</vt:lpstr>
      <vt:lpstr>PowerPoint Presentation</vt:lpstr>
      <vt:lpstr>GCP Cost</vt:lpstr>
      <vt:lpstr>PowerPoint Presentation</vt:lpstr>
      <vt:lpstr>Dashboard</vt:lpstr>
      <vt:lpstr>Dashboard</vt:lpstr>
      <vt:lpstr>Other projects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Maturity Project plan</dc:title>
  <dc:creator>MATMATI Eya</dc:creator>
  <cp:lastModifiedBy>Mohamed Ajimi</cp:lastModifiedBy>
  <cp:revision>15</cp:revision>
  <dcterms:modified xsi:type="dcterms:W3CDTF">2024-05-16T08:26:31Z</dcterms:modified>
</cp:coreProperties>
</file>